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1" autoAdjust="0"/>
    <p:restoredTop sz="94660"/>
  </p:normalViewPr>
  <p:slideViewPr>
    <p:cSldViewPr snapToGrid="0">
      <p:cViewPr varScale="1">
        <p:scale>
          <a:sx n="75" d="100"/>
          <a:sy n="75" d="100"/>
        </p:scale>
        <p:origin x="31" y="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jpg>
</file>

<file path=ppt/media/image22.gif>
</file>

<file path=ppt/media/image23.gif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F03A1F-FB26-4F00-8527-69F187879A92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36061A-E400-4006-846C-469CB5DDE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106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E887D-4565-4366-A77B-0D4855769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05B63-8D71-4BCB-9026-CA59670293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3B2AF-501F-4F12-B6F6-0BF4AA1EF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67873-2BC0-470A-80A0-3F4CDD846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182AE-1914-4516-961D-D14746E1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16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831AE-D1D7-49E0-ABD5-2C37292E5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58BAA-4F96-498D-B0F4-677430C1F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2EDFA-BD00-4F93-A144-F4120924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D89B4-4214-4526-8885-03A3D7679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62E23-D6F3-4439-846C-B40782113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225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6045A6-BC79-4E1E-BB35-B26BBE9765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90D7F5-DCAF-46B7-8616-B35908666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17982-59ED-4CDE-975D-0D30BC508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6D6B-F5BF-464D-9DD1-7186B1CAA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25BB4-F42B-4173-9E92-E948E8ABC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68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707C0-1553-4031-A455-A486FFF1B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CC2E2-B518-4D5A-BCD3-D13C9C911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5110F-780A-42CE-93A4-AA5B39AA6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BEB26-4E2C-4A19-8BCD-1F30925C1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001E5-C68C-4100-8631-1D2D9681B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448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893AB-18E2-4FFE-8157-099851473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DAD17-CB89-4104-B076-DAF260FCD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CFAC9-8B8B-4A8F-B470-289CEF5F2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E1FCE-9C13-4F0C-93CA-1ED411561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75DF6-CF6D-4581-8ACF-636BF7F8B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18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5C3A7-F5A6-4E78-9451-1D78362D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90623-B0E1-4152-8899-D60DE6D968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916C84-E107-4E5C-9742-CE77DDC817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E8C137-7B93-4C52-BAE3-1440FE59E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A085A5-5A30-42BF-872F-C81D83471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0237B-548C-423F-8678-32003119E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23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07A8C-8718-4B28-9E3B-4C3D743AE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F6D1F-4F43-40AB-9BED-1B0704B54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0937E2-765B-44AE-8953-B566B75B5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8192BD-1988-409E-BD2D-3B2C02110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101D5A-FF87-465A-A005-683B72A24C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DBE8D4-AEB2-4909-BA30-0D6A812D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04B62D-4DE4-400B-9145-51B1636A1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04F8B2-7084-4CB6-9ED0-5CDF89A1E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9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622AA-6FB9-4347-9CA8-741D550D7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C20F23-4A4B-4AD2-B5ED-3EFF24E7D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A8E614-BB27-47CC-AA59-856953E82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2DF3AE-50D5-49A9-9F44-A45928610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461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C2B9C6-C831-4B76-9E4B-F031AC992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2E3111-EE5B-4521-84A3-9A0CBA578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75AB4F-FD40-4646-A1C3-72EE8B407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248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854D6-D88C-4779-9B12-A7D0A91F7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4484A-4D63-4A1D-910E-B9E9AE6B2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8E8E9E-6158-449E-A146-DD2F07660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6D82A8-0276-4581-B58D-5D16B21AB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3F7BF-AFD4-4C10-A9F0-7B150845B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1B4A5-46B2-4030-B76F-0BAE17F7B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57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FB44C-D566-4B67-B39C-322B11C5F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DC6D10-434B-456E-9EA5-143BA65E4A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EA8105-589B-44FC-8ED5-3D2B7C5A3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F1B11-F5FF-49B2-AEB4-24128C47D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6485EA-EB6B-4EB6-A064-3A9A69525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87D6F-1C3B-49D2-B857-25DC48CD0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05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04CB6E-5A40-4AD8-8B46-DD8B47057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3D8D-CFD2-4DA7-AA03-2D6AB7933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5C6CF-27B2-4AA7-932A-90DC0FDF71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F34E1-4823-452F-89A1-7392972011FC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C7388-0D42-41E5-B1B7-DD31449A54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EBB1D-FDFE-4042-81D6-15823CB13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4296C-9A43-4C94-88F8-677801B5C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02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gif"/><Relationship Id="rId13" Type="http://schemas.openxmlformats.org/officeDocument/2006/relationships/image" Target="../media/image20.gif"/><Relationship Id="rId3" Type="http://schemas.openxmlformats.org/officeDocument/2006/relationships/image" Target="../media/image10.gif"/><Relationship Id="rId7" Type="http://schemas.openxmlformats.org/officeDocument/2006/relationships/image" Target="../media/image14.gif"/><Relationship Id="rId12" Type="http://schemas.openxmlformats.org/officeDocument/2006/relationships/image" Target="../media/image19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11" Type="http://schemas.openxmlformats.org/officeDocument/2006/relationships/image" Target="../media/image18.gif"/><Relationship Id="rId5" Type="http://schemas.openxmlformats.org/officeDocument/2006/relationships/image" Target="../media/image12.gif"/><Relationship Id="rId10" Type="http://schemas.openxmlformats.org/officeDocument/2006/relationships/image" Target="../media/image17.gif"/><Relationship Id="rId4" Type="http://schemas.openxmlformats.org/officeDocument/2006/relationships/image" Target="../media/image11.gif"/><Relationship Id="rId9" Type="http://schemas.openxmlformats.org/officeDocument/2006/relationships/image" Target="../media/image16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A843AA6-37BB-495D-A02C-FC0A0A620762}"/>
              </a:ext>
            </a:extLst>
          </p:cNvPr>
          <p:cNvSpPr/>
          <p:nvPr/>
        </p:nvSpPr>
        <p:spPr>
          <a:xfrm>
            <a:off x="1693282" y="41600"/>
            <a:ext cx="8869800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dirty="0" err="1">
                <a:ln/>
                <a:solidFill>
                  <a:schemeClr val="accent4"/>
                </a:solidFill>
                <a:latin typeface="Copperplate Gothic Bold" panose="020E0705020206020404" pitchFamily="34" charset="0"/>
              </a:rPr>
              <a:t>managram</a:t>
            </a:r>
            <a:endParaRPr lang="en-US" sz="11500" b="1" dirty="0">
              <a:ln/>
              <a:solidFill>
                <a:schemeClr val="accent4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CB6076-9C5D-4656-A0F2-5437B54F32E7}"/>
              </a:ext>
            </a:extLst>
          </p:cNvPr>
          <p:cNvSpPr/>
          <p:nvPr/>
        </p:nvSpPr>
        <p:spPr>
          <a:xfrm>
            <a:off x="2788548" y="3223363"/>
            <a:ext cx="6885796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Goudy Old Style" panose="02020502050305020303" pitchFamily="18" charset="0"/>
              </a:rPr>
              <a:t>Shuffling “Magic: The Gathering” Cards</a:t>
            </a:r>
          </a:p>
          <a:p>
            <a:pPr algn="ctr"/>
            <a:r>
              <a:rPr lang="en-US" sz="32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Goudy Old Style" panose="02020502050305020303" pitchFamily="18" charset="0"/>
              </a:rPr>
              <a:t>Into the Modern Economy</a:t>
            </a:r>
          </a:p>
        </p:txBody>
      </p:sp>
      <p:pic>
        <p:nvPicPr>
          <p:cNvPr id="7" name="Picture 6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5EFF0C0C-C676-4D41-BDA0-87FD67199D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4493" y="1344021"/>
            <a:ext cx="3994186" cy="5115360"/>
          </a:xfrm>
          <a:prstGeom prst="rect">
            <a:avLst/>
          </a:prstGeom>
        </p:spPr>
      </p:pic>
      <p:pic>
        <p:nvPicPr>
          <p:cNvPr id="9" name="Picture 8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3DBDC57F-FABD-4130-8E4F-143196615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7831" y="1344021"/>
            <a:ext cx="3994186" cy="5115360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41E5DD56-1772-4E17-9770-5DB30A6531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331" y="2096731"/>
            <a:ext cx="846797" cy="84679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51BD3F-483C-4DA8-98FC-D8B0CA59E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519" y="2063554"/>
            <a:ext cx="846797" cy="846797"/>
          </a:xfrm>
          <a:prstGeom prst="rect">
            <a:avLst/>
          </a:prstGeom>
        </p:spPr>
      </p:pic>
      <p:pic>
        <p:nvPicPr>
          <p:cNvPr id="17" name="Picture 16" descr="A picture containing transport&#10;&#10;Description automatically generated">
            <a:extLst>
              <a:ext uri="{FF2B5EF4-FFF2-40B4-BE49-F238E27FC236}">
                <a16:creationId xmlns:a16="http://schemas.microsoft.com/office/drawing/2014/main" id="{961C517F-C773-479C-9FCE-9DA1A99C6C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719" y="2092671"/>
            <a:ext cx="832590" cy="83259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FA6CFD7-2E25-4BD3-B9B0-FA7B08321D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452" y="2096731"/>
            <a:ext cx="832590" cy="8325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41C3BC9-8696-4F7A-8285-2CBF7A3A91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666" y="2081531"/>
            <a:ext cx="832591" cy="83259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C5A535A-E922-49D7-91F7-5EAAF25B7466}"/>
              </a:ext>
            </a:extLst>
          </p:cNvPr>
          <p:cNvSpPr/>
          <p:nvPr/>
        </p:nvSpPr>
        <p:spPr>
          <a:xfrm>
            <a:off x="2300427" y="4779464"/>
            <a:ext cx="2700497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Light Condensed" panose="020B0502040204020203" pitchFamily="34" charset="0"/>
              </a:rPr>
              <a:t>ETL Project by:</a:t>
            </a:r>
          </a:p>
          <a:p>
            <a:pPr algn="ctr"/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Light Condensed" panose="020B0502040204020203" pitchFamily="34" charset="0"/>
            </a:endParaRPr>
          </a:p>
        </p:txBody>
      </p:sp>
      <p:pic>
        <p:nvPicPr>
          <p:cNvPr id="24" name="Picture 23" descr="A statue of a person&#10;&#10;Description automatically generated">
            <a:extLst>
              <a:ext uri="{FF2B5EF4-FFF2-40B4-BE49-F238E27FC236}">
                <a16:creationId xmlns:a16="http://schemas.microsoft.com/office/drawing/2014/main" id="{CFBE0186-C93C-4352-9C1A-68D60614F2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217" y="4540446"/>
            <a:ext cx="1675080" cy="12286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CD6C3B9-3290-40D4-A0C5-84D8C04A2696}"/>
              </a:ext>
            </a:extLst>
          </p:cNvPr>
          <p:cNvSpPr txBox="1"/>
          <p:nvPr/>
        </p:nvSpPr>
        <p:spPr>
          <a:xfrm>
            <a:off x="6561116" y="5873419"/>
            <a:ext cx="2737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Valarmathi</a:t>
            </a:r>
            <a:r>
              <a:rPr lang="en-US" dirty="0"/>
              <a:t> </a:t>
            </a:r>
            <a:r>
              <a:rPr lang="en-US" dirty="0" err="1"/>
              <a:t>Pukuraj</a:t>
            </a:r>
            <a:endParaRPr lang="en-US" dirty="0"/>
          </a:p>
        </p:txBody>
      </p:sp>
      <p:pic>
        <p:nvPicPr>
          <p:cNvPr id="30" name="Picture 29" descr="A picture containing wall&#10;&#10;Description automatically generated">
            <a:extLst>
              <a:ext uri="{FF2B5EF4-FFF2-40B4-BE49-F238E27FC236}">
                <a16:creationId xmlns:a16="http://schemas.microsoft.com/office/drawing/2014/main" id="{D20780A1-310F-4238-B787-10B6DE9E51E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2" t="5061" r="16213" b="34844"/>
          <a:stretch/>
        </p:blipFill>
        <p:spPr>
          <a:xfrm>
            <a:off x="7032739" y="4528793"/>
            <a:ext cx="1693920" cy="122866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AC01F9B-8DB6-476F-BC26-F8C9B46EF751}"/>
              </a:ext>
            </a:extLst>
          </p:cNvPr>
          <p:cNvSpPr txBox="1"/>
          <p:nvPr/>
        </p:nvSpPr>
        <p:spPr>
          <a:xfrm>
            <a:off x="4326968" y="5861434"/>
            <a:ext cx="2737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Elliazar Enriquez</a:t>
            </a:r>
          </a:p>
        </p:txBody>
      </p:sp>
    </p:spTree>
    <p:extLst>
      <p:ext uri="{BB962C8B-B14F-4D97-AF65-F5344CB8AC3E}">
        <p14:creationId xmlns:p14="http://schemas.microsoft.com/office/powerpoint/2010/main" val="159512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ign on the screen&#10;&#10;Description automatically generated">
            <a:extLst>
              <a:ext uri="{FF2B5EF4-FFF2-40B4-BE49-F238E27FC236}">
                <a16:creationId xmlns:a16="http://schemas.microsoft.com/office/drawing/2014/main" id="{F73C7ACF-8CFE-4ACC-84E8-465C0954A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86799">
            <a:off x="352980" y="4997834"/>
            <a:ext cx="1220788" cy="1704497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F6A2F419-6579-4540-9109-323875925E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29571">
            <a:off x="246285" y="3254509"/>
            <a:ext cx="1226129" cy="1711954"/>
          </a:xfrm>
          <a:prstGeom prst="rect">
            <a:avLst/>
          </a:prstGeom>
        </p:spPr>
      </p:pic>
      <p:pic>
        <p:nvPicPr>
          <p:cNvPr id="9" name="Picture 8" descr="A black sign with white text&#10;&#10;Description automatically generated">
            <a:extLst>
              <a:ext uri="{FF2B5EF4-FFF2-40B4-BE49-F238E27FC236}">
                <a16:creationId xmlns:a16="http://schemas.microsoft.com/office/drawing/2014/main" id="{8EF50A74-DC0E-4EED-9779-2249DBFA96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525">
            <a:off x="350937" y="1609760"/>
            <a:ext cx="1263039" cy="1763488"/>
          </a:xfrm>
          <a:prstGeom prst="rect">
            <a:avLst/>
          </a:prstGeom>
        </p:spPr>
      </p:pic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E6088994-5664-4649-A967-37E30AF76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2898">
            <a:off x="1127152" y="137987"/>
            <a:ext cx="1274164" cy="17769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92A72E7-1802-4192-9FCB-2AC4362259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8956">
            <a:off x="1651935" y="4913235"/>
            <a:ext cx="1214310" cy="17319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9E3335-9F76-4BBD-886F-C28B19AA1E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65981">
            <a:off x="10620709" y="4932720"/>
            <a:ext cx="1214197" cy="1695294"/>
          </a:xfrm>
          <a:prstGeom prst="rect">
            <a:avLst/>
          </a:prstGeom>
        </p:spPr>
      </p:pic>
      <p:pic>
        <p:nvPicPr>
          <p:cNvPr id="19" name="Picture 18" descr="A screen shot of a computer&#10;&#10;Description automatically generated">
            <a:extLst>
              <a:ext uri="{FF2B5EF4-FFF2-40B4-BE49-F238E27FC236}">
                <a16:creationId xmlns:a16="http://schemas.microsoft.com/office/drawing/2014/main" id="{AE14634E-091F-45CA-9321-F88D2052614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6028">
            <a:off x="9954618" y="1996403"/>
            <a:ext cx="1223188" cy="170593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BB13C56-7922-48F9-AF31-93076640966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6628">
            <a:off x="10750204" y="3254012"/>
            <a:ext cx="1233960" cy="1730287"/>
          </a:xfrm>
          <a:prstGeom prst="rect">
            <a:avLst/>
          </a:prstGeom>
        </p:spPr>
      </p:pic>
      <p:pic>
        <p:nvPicPr>
          <p:cNvPr id="21" name="Picture 20" descr="A picture containing monitor, indoor&#10;&#10;Description automatically generated">
            <a:extLst>
              <a:ext uri="{FF2B5EF4-FFF2-40B4-BE49-F238E27FC236}">
                <a16:creationId xmlns:a16="http://schemas.microsoft.com/office/drawing/2014/main" id="{D47F48C2-4549-4D6B-AC89-493A8A8B116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96171">
            <a:off x="10590115" y="378057"/>
            <a:ext cx="1275383" cy="180679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EB79641-FD55-4450-B928-EFBADFF3BB0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0864">
            <a:off x="9325615" y="4880094"/>
            <a:ext cx="1222271" cy="1705495"/>
          </a:xfrm>
          <a:prstGeom prst="rect">
            <a:avLst/>
          </a:prstGeom>
        </p:spPr>
      </p:pic>
      <p:pic>
        <p:nvPicPr>
          <p:cNvPr id="25" name="Picture 24" descr="A screen shot of a social media post&#10;&#10;Description automatically generated">
            <a:extLst>
              <a:ext uri="{FF2B5EF4-FFF2-40B4-BE49-F238E27FC236}">
                <a16:creationId xmlns:a16="http://schemas.microsoft.com/office/drawing/2014/main" id="{309B6807-4ADC-493D-B8FF-728506DE4D9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86541">
            <a:off x="2840848" y="4902461"/>
            <a:ext cx="1247359" cy="1741423"/>
          </a:xfrm>
          <a:prstGeom prst="rect">
            <a:avLst/>
          </a:prstGeom>
        </p:spPr>
      </p:pic>
      <p:pic>
        <p:nvPicPr>
          <p:cNvPr id="27" name="Picture 26" descr="A close up of a sign&#10;&#10;Description automatically generated">
            <a:extLst>
              <a:ext uri="{FF2B5EF4-FFF2-40B4-BE49-F238E27FC236}">
                <a16:creationId xmlns:a16="http://schemas.microsoft.com/office/drawing/2014/main" id="{63B9FB73-3006-4FF7-A9DC-D422E941B84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0023">
            <a:off x="9023998" y="3022630"/>
            <a:ext cx="1244662" cy="177333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1249E3D-C696-4418-9281-B2416637F127}"/>
              </a:ext>
            </a:extLst>
          </p:cNvPr>
          <p:cNvSpPr txBox="1"/>
          <p:nvPr/>
        </p:nvSpPr>
        <p:spPr>
          <a:xfrm>
            <a:off x="2056655" y="187381"/>
            <a:ext cx="63538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ernard MT Condensed" panose="02050806060905020404" pitchFamily="18" charset="0"/>
              </a:rPr>
              <a:t>“Most Played Trading Card Game”</a:t>
            </a:r>
          </a:p>
          <a:p>
            <a:pPr algn="ctr"/>
            <a:r>
              <a:rPr lang="en-US" sz="2400" dirty="0">
                <a:ln w="0"/>
                <a:solidFill>
                  <a:schemeClr val="accent1"/>
                </a:solidFill>
                <a:latin typeface="Abadi Extra Light" panose="020B0204020104020204" pitchFamily="34" charset="0"/>
              </a:rPr>
              <a:t>-</a:t>
            </a:r>
            <a:r>
              <a:rPr lang="en-US" sz="2400" dirty="0" err="1">
                <a:ln w="0"/>
                <a:solidFill>
                  <a:schemeClr val="accent1"/>
                </a:solidFill>
                <a:latin typeface="Abadi Extra Light" panose="020B0204020104020204" pitchFamily="34" charset="0"/>
              </a:rPr>
              <a:t>Guiness</a:t>
            </a:r>
            <a:r>
              <a:rPr lang="en-US" sz="2400" dirty="0">
                <a:ln w="0"/>
                <a:solidFill>
                  <a:schemeClr val="accent1"/>
                </a:solidFill>
                <a:latin typeface="Abadi Extra Light" panose="020B0204020104020204" pitchFamily="34" charset="0"/>
              </a:rPr>
              <a:t> World Records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AFE508-33ED-4968-8CF2-ADEAB0056B83}"/>
              </a:ext>
            </a:extLst>
          </p:cNvPr>
          <p:cNvSpPr txBox="1"/>
          <p:nvPr/>
        </p:nvSpPr>
        <p:spPr>
          <a:xfrm>
            <a:off x="3704204" y="1184822"/>
            <a:ext cx="644107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nard MT Condensed" panose="02050806060905020404" pitchFamily="18" charset="0"/>
              </a:rPr>
              <a:t>“Magic: The Gathering” is officially the world’s most complex game</a:t>
            </a:r>
          </a:p>
          <a:p>
            <a:pPr algn="ctr"/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latin typeface="Abadi Extra Light" panose="020B0604020202020204" pitchFamily="34" charset="0"/>
              </a:rPr>
              <a:t>-MIT Technology Review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492FDD4-13BD-4FC0-8BD4-697CEB36B835}"/>
              </a:ext>
            </a:extLst>
          </p:cNvPr>
          <p:cNvSpPr txBox="1"/>
          <p:nvPr/>
        </p:nvSpPr>
        <p:spPr>
          <a:xfrm>
            <a:off x="2046717" y="2408131"/>
            <a:ext cx="63060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Goudy Old Style" panose="02020502050305020303" pitchFamily="18" charset="0"/>
              </a:rPr>
              <a:t>A strategy card game created by Dr. Richard Garfield, a mathematics professor and game designer, in 1993. Since it’s first core set, Alpha, Magic: The Gathering (MTG) now holds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Goudy Old Style" panose="02020502050305020303" pitchFamily="18" charset="0"/>
              </a:rPr>
              <a:t>seven total world records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Goudy Old Style" panose="02020502050305020303" pitchFamily="18" charset="0"/>
              </a:rPr>
              <a:t>and currently played in eleven languages globally with over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Goudy Old Style" panose="02020502050305020303" pitchFamily="18" charset="0"/>
              </a:rPr>
              <a:t>35 million players worldwide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Goudy Old Style" panose="02020502050305020303" pitchFamily="18" charset="0"/>
              </a:rPr>
              <a:t>as of December 2018 according to Business Insider.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E1D56E-0E2C-4FB8-BB35-5A81DC135FC1}"/>
              </a:ext>
            </a:extLst>
          </p:cNvPr>
          <p:cNvSpPr txBox="1"/>
          <p:nvPr/>
        </p:nvSpPr>
        <p:spPr>
          <a:xfrm>
            <a:off x="4382037" y="4123882"/>
            <a:ext cx="45381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Goudy Old Style" panose="02020502050305020303" pitchFamily="18" charset="0"/>
              </a:rPr>
              <a:t>Catering to collectors and hobbyists, to start a game of Magic, a player would have a minimum of 60 cards per deck. The player can pick what goes into their deck from 70 expansion sets that contain up to 300+ cards each set. Buying and trading then happens until a deck composition is achieved either for casually playing with friends or competitively in tournaments.</a:t>
            </a:r>
          </a:p>
        </p:txBody>
      </p:sp>
    </p:spTree>
    <p:extLst>
      <p:ext uri="{BB962C8B-B14F-4D97-AF65-F5344CB8AC3E}">
        <p14:creationId xmlns:p14="http://schemas.microsoft.com/office/powerpoint/2010/main" val="787520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59276B1-998B-4667-B8E8-642E68497656}"/>
              </a:ext>
            </a:extLst>
          </p:cNvPr>
          <p:cNvSpPr txBox="1"/>
          <p:nvPr/>
        </p:nvSpPr>
        <p:spPr>
          <a:xfrm>
            <a:off x="1384300" y="194734"/>
            <a:ext cx="32342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Bernard MT Condensed" panose="02050806060905020404" pitchFamily="18" charset="0"/>
              </a:rPr>
              <a:t>What makes a winner? </a:t>
            </a:r>
          </a:p>
          <a:p>
            <a:pPr algn="ctr"/>
            <a:endParaRPr lang="en-US" sz="2800" dirty="0">
              <a:latin typeface="Bernard MT Condensed" panose="02050806060905020404" pitchFamily="18" charset="0"/>
            </a:endParaRPr>
          </a:p>
        </p:txBody>
      </p:sp>
      <p:pic>
        <p:nvPicPr>
          <p:cNvPr id="10" name="Picture 9" descr="A picture containing building, indoor, table&#10;&#10;Description automatically generated">
            <a:extLst>
              <a:ext uri="{FF2B5EF4-FFF2-40B4-BE49-F238E27FC236}">
                <a16:creationId xmlns:a16="http://schemas.microsoft.com/office/drawing/2014/main" id="{0309589E-8F23-4BE4-9994-9BB6DA9A3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614965"/>
            <a:ext cx="5758179" cy="43186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1EC6643-1842-4C5B-B3B7-16213A2D4192}"/>
              </a:ext>
            </a:extLst>
          </p:cNvPr>
          <p:cNvSpPr txBox="1"/>
          <p:nvPr/>
        </p:nvSpPr>
        <p:spPr>
          <a:xfrm>
            <a:off x="6141723" y="110067"/>
            <a:ext cx="54610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Each MTG card is rated by its unique factors such as age, </a:t>
            </a:r>
            <a:r>
              <a:rPr lang="en-US" b="1" dirty="0">
                <a:solidFill>
                  <a:srgbClr val="0070C0"/>
                </a:solidFill>
                <a:latin typeface="Century Gothic" panose="020B0502020202020204" pitchFamily="34" charset="0"/>
              </a:rPr>
              <a:t>edition</a:t>
            </a:r>
            <a:r>
              <a:rPr lang="en-US" b="1" dirty="0">
                <a:latin typeface="Century Gothic" panose="020B0502020202020204" pitchFamily="34" charset="0"/>
              </a:rPr>
              <a:t>,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entury Gothic" panose="020B0502020202020204" pitchFamily="34" charset="0"/>
              </a:rPr>
              <a:t>set of origin</a:t>
            </a:r>
            <a:r>
              <a:rPr lang="en-US" b="1" dirty="0">
                <a:latin typeface="Century Gothic" panose="020B0502020202020204" pitchFamily="34" charset="0"/>
              </a:rPr>
              <a:t>, </a:t>
            </a:r>
            <a:r>
              <a:rPr lang="en-US" b="1" dirty="0">
                <a:solidFill>
                  <a:schemeClr val="bg1"/>
                </a:solidFill>
                <a:highlight>
                  <a:srgbClr val="C0C0C0"/>
                </a:highlight>
                <a:latin typeface="Century Gothic" panose="020B0502020202020204" pitchFamily="34" charset="0"/>
              </a:rPr>
              <a:t>mana cost</a:t>
            </a:r>
            <a:r>
              <a:rPr lang="en-US" b="1" dirty="0">
                <a:latin typeface="Century Gothic" panose="020B0502020202020204" pitchFamily="34" charset="0"/>
              </a:rPr>
              <a:t>,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ability</a:t>
            </a:r>
            <a:r>
              <a:rPr lang="en-US" b="1" dirty="0">
                <a:latin typeface="Century Gothic" panose="020B0502020202020204" pitchFamily="34" charset="0"/>
              </a:rPr>
              <a:t>, </a:t>
            </a:r>
            <a:r>
              <a:rPr lang="en-US" b="1" dirty="0">
                <a:solidFill>
                  <a:srgbClr val="7030A0"/>
                </a:solidFill>
                <a:latin typeface="Century Gothic" panose="020B0502020202020204" pitchFamily="34" charset="0"/>
              </a:rPr>
              <a:t>printing rarity</a:t>
            </a:r>
            <a:r>
              <a:rPr lang="en-US" b="1" dirty="0">
                <a:latin typeface="Century Gothic" panose="020B0502020202020204" pitchFamily="34" charset="0"/>
              </a:rPr>
              <a:t>. </a:t>
            </a:r>
          </a:p>
          <a:p>
            <a:endParaRPr lang="en-US" b="1" dirty="0">
              <a:latin typeface="Century Gothic" panose="020B0502020202020204" pitchFamily="34" charset="0"/>
            </a:endParaRPr>
          </a:p>
          <a:p>
            <a:r>
              <a:rPr lang="en-US" b="1" dirty="0">
                <a:latin typeface="Century Gothic" panose="020B0502020202020204" pitchFamily="34" charset="0"/>
              </a:rPr>
              <a:t>These are factors that Wizards of the Coast LLC, MTG’s official publisher weigh when setting the price tag for each card creating its market suggested retail price (MSRP)—this is the </a:t>
            </a:r>
            <a:r>
              <a:rPr lang="en-US" b="1" dirty="0">
                <a:highlight>
                  <a:srgbClr val="FFFF00"/>
                </a:highlight>
                <a:latin typeface="Century Gothic" panose="020B0502020202020204" pitchFamily="34" charset="0"/>
              </a:rPr>
              <a:t>first market. </a:t>
            </a:r>
          </a:p>
          <a:p>
            <a:endParaRPr lang="en-US" b="1" dirty="0">
              <a:latin typeface="Century Gothic" panose="020B0502020202020204" pitchFamily="34" charset="0"/>
            </a:endParaRPr>
          </a:p>
          <a:p>
            <a:r>
              <a:rPr lang="en-US" b="1" dirty="0">
                <a:latin typeface="Century Gothic" panose="020B0502020202020204" pitchFamily="34" charset="0"/>
              </a:rPr>
              <a:t>After cards are purchased directly from the publisher, cards then enter the </a:t>
            </a:r>
            <a:r>
              <a:rPr lang="en-US" b="1" dirty="0">
                <a:highlight>
                  <a:srgbClr val="00FFFF"/>
                </a:highlight>
                <a:latin typeface="Century Gothic" panose="020B0502020202020204" pitchFamily="34" charset="0"/>
              </a:rPr>
              <a:t>secondary market </a:t>
            </a:r>
            <a:r>
              <a:rPr lang="en-US" b="1" dirty="0">
                <a:latin typeface="Century Gothic" panose="020B0502020202020204" pitchFamily="34" charset="0"/>
              </a:rPr>
              <a:t>where players sell, trade and buy to fulfill their deck compositions. Using the same factors that determined its MSRP, card prices in the secondary market can either inflate or drop. </a:t>
            </a:r>
          </a:p>
          <a:p>
            <a:endParaRPr lang="en-US" b="1" dirty="0">
              <a:latin typeface="Century Gothic" panose="020B0502020202020204" pitchFamily="34" charset="0"/>
            </a:endParaRPr>
          </a:p>
          <a:p>
            <a:r>
              <a:rPr lang="en-US" b="1" dirty="0">
                <a:latin typeface="Century Gothic" panose="020B0502020202020204" pitchFamily="34" charset="0"/>
              </a:rPr>
              <a:t>Since it is dubbed as the most complex card game wherein no algorithm can determine a winner, the only limit will be your imagination, or BUDGET. </a:t>
            </a:r>
          </a:p>
        </p:txBody>
      </p:sp>
    </p:spTree>
    <p:extLst>
      <p:ext uri="{BB962C8B-B14F-4D97-AF65-F5344CB8AC3E}">
        <p14:creationId xmlns:p14="http://schemas.microsoft.com/office/powerpoint/2010/main" val="98470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ipart&#10;&#10;Description automatically generated">
            <a:extLst>
              <a:ext uri="{FF2B5EF4-FFF2-40B4-BE49-F238E27FC236}">
                <a16:creationId xmlns:a16="http://schemas.microsoft.com/office/drawing/2014/main" id="{5DE72488-7F13-4209-8BB5-0D2214F57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7" y="1077383"/>
            <a:ext cx="2195478" cy="1780117"/>
          </a:xfrm>
          <a:prstGeom prst="rect">
            <a:avLst/>
          </a:prstGeo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7A9EAC1D-2047-49BA-B43A-24123F956BF3}"/>
              </a:ext>
            </a:extLst>
          </p:cNvPr>
          <p:cNvSpPr/>
          <p:nvPr/>
        </p:nvSpPr>
        <p:spPr>
          <a:xfrm>
            <a:off x="1384300" y="55033"/>
            <a:ext cx="2336800" cy="1498599"/>
          </a:xfrm>
          <a:prstGeom prst="cloud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Comic Sans MS" panose="030F0702030302020204" pitchFamily="66" charset="0"/>
              </a:rPr>
              <a:t>ETL!!!!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1B5615-3C65-4FE5-814F-7295492D40D3}"/>
              </a:ext>
            </a:extLst>
          </p:cNvPr>
          <p:cNvSpPr/>
          <p:nvPr/>
        </p:nvSpPr>
        <p:spPr>
          <a:xfrm>
            <a:off x="3214712" y="142612"/>
            <a:ext cx="7728456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8000" b="1" dirty="0" err="1">
                <a:ln/>
                <a:solidFill>
                  <a:schemeClr val="accent4"/>
                </a:solidFill>
                <a:latin typeface="Copperplate Gothic Bold" panose="020E0705020206020404" pitchFamily="34" charset="0"/>
              </a:rPr>
              <a:t>managram</a:t>
            </a:r>
            <a:endParaRPr lang="en-US" sz="8000" b="1" dirty="0">
              <a:ln/>
              <a:solidFill>
                <a:schemeClr val="accent4"/>
              </a:solidFill>
              <a:latin typeface="Copperplate Gothic Bold" panose="020E0705020206020404" pitchFamily="34" charset="0"/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234B8B39-7ADA-47A8-9B9A-1EBE6BC38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217" y="886748"/>
            <a:ext cx="1661584" cy="12461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2DA1C9-E0F0-470C-BC6F-CFDFA1357DE5}"/>
              </a:ext>
            </a:extLst>
          </p:cNvPr>
          <p:cNvSpPr txBox="1"/>
          <p:nvPr/>
        </p:nvSpPr>
        <p:spPr>
          <a:xfrm>
            <a:off x="2645833" y="2053166"/>
            <a:ext cx="8408247" cy="4423833"/>
          </a:xfrm>
          <a:prstGeom prst="rect">
            <a:avLst/>
          </a:prstGeom>
          <a:noFill/>
        </p:spPr>
        <p:txBody>
          <a:bodyPr wrap="square" rtlCol="0">
            <a:normAutofit fontScale="92500" lnSpcReduction="10000"/>
          </a:bodyPr>
          <a:lstStyle/>
          <a:p>
            <a:r>
              <a:rPr lang="en-US" b="1" dirty="0"/>
              <a:t>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Gathered every card ever printed in the history of magic and created a </a:t>
            </a:r>
            <a:r>
              <a:rPr lang="en-US" dirty="0" err="1"/>
              <a:t>core_card_objects</a:t>
            </a:r>
            <a:r>
              <a:rPr lang="en-US" dirty="0"/>
              <a:t> table with unique </a:t>
            </a:r>
            <a:r>
              <a:rPr lang="en-US" dirty="0" err="1"/>
              <a:t>oracle_id</a:t>
            </a:r>
            <a:r>
              <a:rPr lang="en-US" dirty="0"/>
              <a:t> for each card.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</a:t>
            </a:r>
            <a:r>
              <a:rPr lang="en-US" dirty="0" err="1"/>
              <a:t>oracle_id</a:t>
            </a:r>
            <a:r>
              <a:rPr lang="en-US" dirty="0"/>
              <a:t> served as a foreign key for the set description table that contained set specific descriptors for a specific card printed in that 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a separate prices table that will contain various price listings obtained via API calls for each unique card identified via productid. Prices needs to be in a separate dynamic table due to fluctuations in prices on a daily basis to minimize altering the static tables such as core card and set description tables.</a:t>
            </a:r>
          </a:p>
          <a:p>
            <a:endParaRPr lang="en-US" dirty="0"/>
          </a:p>
          <a:p>
            <a:r>
              <a:rPr lang="en-US" b="1" dirty="0"/>
              <a:t>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Deleting duplicate entries to maintain a unique </a:t>
            </a:r>
            <a:r>
              <a:rPr lang="en-US" dirty="0" err="1"/>
              <a:t>oracle_id</a:t>
            </a:r>
            <a:r>
              <a:rPr lang="en-US" dirty="0"/>
              <a:t>, and productid while matching productid with a specific </a:t>
            </a:r>
            <a:r>
              <a:rPr lang="en-US" dirty="0" err="1"/>
              <a:t>oracle_id</a:t>
            </a:r>
            <a:r>
              <a:rPr lang="en-US" dirty="0"/>
              <a:t> to obtain prices via API calls.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API calls for 40000+ rows took the most amount of time, </a:t>
            </a:r>
            <a:r>
              <a:rPr lang="en-US" dirty="0" err="1"/>
              <a:t>approx</a:t>
            </a:r>
            <a:r>
              <a:rPr lang="en-US" dirty="0"/>
              <a:t> 30mins.</a:t>
            </a:r>
          </a:p>
          <a:p>
            <a:endParaRPr lang="en-US" dirty="0"/>
          </a:p>
          <a:p>
            <a:r>
              <a:rPr lang="en-US" b="1" dirty="0"/>
              <a:t>Future Considerations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consistently rely on the most up to date price listing, we can create a flask app that runs the API call script on a specific schedule and load to database to update prices table.</a:t>
            </a:r>
          </a:p>
        </p:txBody>
      </p:sp>
    </p:spTree>
    <p:extLst>
      <p:ext uri="{BB962C8B-B14F-4D97-AF65-F5344CB8AC3E}">
        <p14:creationId xmlns:p14="http://schemas.microsoft.com/office/powerpoint/2010/main" val="277837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531</Words>
  <Application>Microsoft Office PowerPoint</Application>
  <PresentationFormat>Widescreen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5" baseType="lpstr">
      <vt:lpstr>Abadi Extra Light</vt:lpstr>
      <vt:lpstr>Arial</vt:lpstr>
      <vt:lpstr>Bahnschrift Light Condensed</vt:lpstr>
      <vt:lpstr>Bernard MT Condensed</vt:lpstr>
      <vt:lpstr>Calibri</vt:lpstr>
      <vt:lpstr>Calibri Light</vt:lpstr>
      <vt:lpstr>Century Gothic</vt:lpstr>
      <vt:lpstr>Comic Sans MS</vt:lpstr>
      <vt:lpstr>Copperplate Gothic Bold</vt:lpstr>
      <vt:lpstr>Goudy Old Style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Elliazar Enriquez</dc:creator>
  <cp:lastModifiedBy>Elliazar Enriquez</cp:lastModifiedBy>
  <cp:revision>27</cp:revision>
  <dcterms:created xsi:type="dcterms:W3CDTF">2019-05-08T05:23:35Z</dcterms:created>
  <dcterms:modified xsi:type="dcterms:W3CDTF">2019-05-09T03:36:55Z</dcterms:modified>
</cp:coreProperties>
</file>

<file path=docProps/thumbnail.jpeg>
</file>